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EAE7"/>
          </a:solidFill>
        </a:fill>
      </a:tcStyle>
    </a:wholeTbl>
    <a:band2H>
      <a:tcTxStyle b="def" i="def"/>
      <a:tcStyle>
        <a:tcBdr/>
        <a:fill>
          <a:solidFill>
            <a:srgbClr val="E6F5F3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E5F3D1"/>
          </a:solidFill>
        </a:fill>
      </a:tcStyle>
    </a:wholeTbl>
    <a:band2H>
      <a:tcTxStyle b="def" i="def"/>
      <a:tcStyle>
        <a:tcBdr/>
        <a:fill>
          <a:solidFill>
            <a:srgbClr val="F2F9E9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8CFD1"/>
          </a:solidFill>
        </a:fill>
      </a:tcStyle>
    </a:wholeTbl>
    <a:band2H>
      <a:tcTxStyle b="def" i="def"/>
      <a:tcStyle>
        <a:tcBdr/>
        <a:fill>
          <a:solidFill>
            <a:srgbClr val="FCE8E9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212121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/>
          <p:nvPr>
            <p:ph type="title"/>
          </p:nvPr>
        </p:nvSpPr>
        <p:spPr>
          <a:xfrm>
            <a:off x="809999" y="4800600"/>
            <a:ext cx="10561420" cy="566738"/>
          </a:xfrm>
          <a:prstGeom prst="rect">
            <a:avLst/>
          </a:prstGeom>
        </p:spPr>
        <p:txBody>
          <a:bodyPr/>
          <a:lstStyle>
            <a:lvl1pPr>
              <a:defRPr b="0" sz="2400"/>
            </a:lvl1pPr>
          </a:lstStyle>
          <a:p>
            <a:pPr/>
            <a:r>
              <a:t>Title Text</a:t>
            </a:r>
          </a:p>
        </p:txBody>
      </p:sp>
      <p:sp>
        <p:nvSpPr>
          <p:cNvPr id="100" name="Shape 100"/>
          <p:cNvSpPr/>
          <p:nvPr>
            <p:ph type="pic" idx="13"/>
          </p:nvPr>
        </p:nvSpPr>
        <p:spPr>
          <a:xfrm>
            <a:off x="0" y="-3"/>
            <a:ext cx="12192001" cy="4800606"/>
          </a:xfrm>
          <a:prstGeom prst="rect">
            <a:avLst/>
          </a:prstGeom>
          <a:ln w="9525" cap="rnd">
            <a:solidFill>
              <a:srgbClr val="636363"/>
            </a:solidFill>
            <a:round/>
          </a:ln>
          <a:effectLst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1" name="Body Level One…"/>
          <p:cNvSpPr txBox="1"/>
          <p:nvPr>
            <p:ph type="body" sz="quarter" idx="1"/>
          </p:nvPr>
        </p:nvSpPr>
        <p:spPr>
          <a:xfrm>
            <a:off x="809999" y="5367337"/>
            <a:ext cx="10561420" cy="493716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  <a:lvl2pPr marL="671512" indent="-214312">
              <a:defRPr sz="1200"/>
            </a:lvl2pPr>
            <a:lvl3pPr marL="1110342" indent="-195942">
              <a:defRPr sz="1200"/>
            </a:lvl3pPr>
            <a:lvl4pPr marL="1600200" indent="-228600">
              <a:defRPr sz="1200"/>
            </a:lvl4pPr>
            <a:lvl5pPr marL="2057400" indent="-228600"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631695" y="1081454"/>
            <a:ext cx="6332421" cy="323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entury Gothic"/>
              </a:defRPr>
            </a:pPr>
          </a:p>
        </p:txBody>
      </p:sp>
      <p:sp>
        <p:nvSpPr>
          <p:cNvPr id="110" name="Title Text"/>
          <p:cNvSpPr txBox="1"/>
          <p:nvPr>
            <p:ph type="title"/>
          </p:nvPr>
        </p:nvSpPr>
        <p:spPr>
          <a:xfrm>
            <a:off x="850984" y="1238502"/>
            <a:ext cx="5893843" cy="2645912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sz="quarter" idx="1"/>
          </p:nvPr>
        </p:nvSpPr>
        <p:spPr>
          <a:xfrm>
            <a:off x="853189" y="4443679"/>
            <a:ext cx="5891639" cy="71324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/>
          <p:nvPr>
            <p:ph type="body" sz="quarter" idx="13"/>
          </p:nvPr>
        </p:nvSpPr>
        <p:spPr>
          <a:xfrm>
            <a:off x="7574642" y="1081454"/>
            <a:ext cx="3810005" cy="407547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1140881" y="2286584"/>
            <a:ext cx="4895121" cy="250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entury Gothic"/>
              </a:defRPr>
            </a:pPr>
          </a:p>
        </p:txBody>
      </p:sp>
      <p:sp>
        <p:nvSpPr>
          <p:cNvPr id="121" name="Title Text"/>
          <p:cNvSpPr txBox="1"/>
          <p:nvPr>
            <p:ph type="title"/>
          </p:nvPr>
        </p:nvSpPr>
        <p:spPr>
          <a:xfrm>
            <a:off x="1357087" y="2435954"/>
            <a:ext cx="4382524" cy="200779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22" name="Body Level One…"/>
          <p:cNvSpPr txBox="1"/>
          <p:nvPr>
            <p:ph type="body" sz="quarter" idx="1"/>
          </p:nvPr>
        </p:nvSpPr>
        <p:spPr>
          <a:xfrm>
            <a:off x="6155999" y="2286000"/>
            <a:ext cx="4880301" cy="229552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entury Gothic"/>
              </a:defRPr>
            </a:pPr>
          </a:p>
        </p:txBody>
      </p:sp>
      <p:sp>
        <p:nvSpPr>
          <p:cNvPr id="131" name="Title Text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32" name="Body Level One…"/>
          <p:cNvSpPr txBox="1"/>
          <p:nvPr>
            <p:ph type="body" idx="1"/>
          </p:nvPr>
        </p:nvSpPr>
        <p:spPr>
          <a:xfrm>
            <a:off x="809999" y="2184400"/>
            <a:ext cx="10563288" cy="3674399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7669651" y="446086"/>
            <a:ext cx="4522353" cy="5414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73" y="0"/>
                </a:moveTo>
                <a:lnTo>
                  <a:pt x="1373" y="5985"/>
                </a:lnTo>
                <a:lnTo>
                  <a:pt x="60" y="6860"/>
                </a:lnTo>
                <a:lnTo>
                  <a:pt x="23" y="6910"/>
                </a:lnTo>
                <a:lnTo>
                  <a:pt x="0" y="6935"/>
                </a:lnTo>
                <a:lnTo>
                  <a:pt x="0" y="6995"/>
                </a:lnTo>
                <a:lnTo>
                  <a:pt x="23" y="7020"/>
                </a:lnTo>
                <a:lnTo>
                  <a:pt x="60" y="7070"/>
                </a:lnTo>
                <a:lnTo>
                  <a:pt x="1373" y="7945"/>
                </a:lnTo>
                <a:lnTo>
                  <a:pt x="137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373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entury Gothic"/>
              </a:defRPr>
            </a:pPr>
          </a:p>
        </p:txBody>
      </p:sp>
      <p:sp>
        <p:nvSpPr>
          <p:cNvPr id="141" name="Title Text"/>
          <p:cNvSpPr txBox="1"/>
          <p:nvPr>
            <p:ph type="title"/>
          </p:nvPr>
        </p:nvSpPr>
        <p:spPr>
          <a:xfrm>
            <a:off x="8183540" y="586171"/>
            <a:ext cx="2494791" cy="513479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42" name="Body Level One…"/>
          <p:cNvSpPr txBox="1"/>
          <p:nvPr>
            <p:ph type="body" idx="1"/>
          </p:nvPr>
        </p:nvSpPr>
        <p:spPr>
          <a:xfrm>
            <a:off x="809999" y="446089"/>
            <a:ext cx="6611543" cy="5414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-1" y="-4"/>
            <a:ext cx="12192005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2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entury Gothic"/>
              </a:defRPr>
            </a:pPr>
          </a:p>
        </p:txBody>
      </p:sp>
      <p:sp>
        <p:nvSpPr>
          <p:cNvPr id="151" name="Title Text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idx="1"/>
          </p:nvPr>
        </p:nvSpPr>
        <p:spPr>
          <a:xfrm>
            <a:off x="818712" y="2222287"/>
            <a:ext cx="10554576" cy="3636513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entury Gothic"/>
              </a:defRPr>
            </a:pPr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idx="1"/>
          </p:nvPr>
        </p:nvSpPr>
        <p:spPr>
          <a:xfrm>
            <a:off x="818712" y="2222287"/>
            <a:ext cx="10554576" cy="3636513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-1"/>
            <a:ext cx="12192001" cy="5203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0361"/>
                </a:lnTo>
                <a:lnTo>
                  <a:pt x="18064" y="20361"/>
                </a:lnTo>
                <a:lnTo>
                  <a:pt x="17389" y="21547"/>
                </a:lnTo>
                <a:lnTo>
                  <a:pt x="17329" y="21600"/>
                </a:lnTo>
                <a:lnTo>
                  <a:pt x="17287" y="21600"/>
                </a:lnTo>
                <a:lnTo>
                  <a:pt x="17269" y="21580"/>
                </a:lnTo>
                <a:lnTo>
                  <a:pt x="17231" y="21547"/>
                </a:lnTo>
                <a:lnTo>
                  <a:pt x="16556" y="20361"/>
                </a:lnTo>
                <a:lnTo>
                  <a:pt x="0" y="20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entury Gothic"/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809999" y="2951396"/>
            <a:ext cx="10561420" cy="1468800"/>
          </a:xfrm>
          <a:prstGeom prst="rect">
            <a:avLst/>
          </a:prstGeom>
        </p:spPr>
        <p:txBody>
          <a:bodyPr/>
          <a:lstStyle>
            <a:lvl1pPr algn="r"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809999" y="5281200"/>
            <a:ext cx="10561420" cy="433959"/>
          </a:xfrm>
          <a:prstGeom prst="rect">
            <a:avLst/>
          </a:prstGeom>
        </p:spPr>
        <p:txBody>
          <a:bodyPr/>
          <a:lstStyle>
            <a:lvl1pPr algn="r"/>
            <a:lvl2pPr algn="r"/>
            <a:lvl3pPr algn="r"/>
            <a:lvl4pPr algn="r"/>
            <a:lvl5pPr algn="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entury Gothic"/>
              </a:defRPr>
            </a:pPr>
          </a:p>
        </p:txBody>
      </p:sp>
      <p:sp>
        <p:nvSpPr>
          <p:cNvPr id="42" name="Title Text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sz="half" idx="1"/>
          </p:nvPr>
        </p:nvSpPr>
        <p:spPr>
          <a:xfrm>
            <a:off x="818712" y="2222287"/>
            <a:ext cx="5185875" cy="3638764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entury Gothic"/>
              </a:defRPr>
            </a:pPr>
          </a:p>
        </p:txBody>
      </p:sp>
      <p:sp>
        <p:nvSpPr>
          <p:cNvPr id="52" name="Title Text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814727" y="2174875"/>
            <a:ext cx="5189860" cy="576263"/>
          </a:xfrm>
          <a:prstGeom prst="rect">
            <a:avLst/>
          </a:prstGeom>
        </p:spPr>
        <p:txBody>
          <a:bodyPr anchor="b"/>
          <a:lstStyle>
            <a:lvl1pPr algn="ctr">
              <a:defRPr sz="2000"/>
            </a:lvl1pPr>
            <a:lvl2pPr marL="814386" indent="-357184" algn="ctr">
              <a:defRPr sz="2000"/>
            </a:lvl2pPr>
            <a:lvl3pPr marL="1240969" indent="-326569" algn="ctr">
              <a:defRPr sz="2000"/>
            </a:lvl3pPr>
            <a:lvl4pPr marL="1752600" indent="-381000" algn="ctr">
              <a:defRPr sz="2000"/>
            </a:lvl4pPr>
            <a:lvl5pPr marL="2209800" indent="-381000" algn="ctr"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/>
          <p:nvPr>
            <p:ph type="body" sz="quarter" idx="13"/>
          </p:nvPr>
        </p:nvSpPr>
        <p:spPr>
          <a:xfrm>
            <a:off x="6187414" y="2174874"/>
            <a:ext cx="5194587" cy="5762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entury Gothic"/>
              </a:defRPr>
            </a:pP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1073149" y="446084"/>
            <a:ext cx="3547538" cy="1814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entury Gothic"/>
              </a:defRPr>
            </a:pPr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xfrm>
            <a:off x="1073150" y="446087"/>
            <a:ext cx="3547537" cy="1618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80" name="Body Level One…"/>
          <p:cNvSpPr txBox="1"/>
          <p:nvPr>
            <p:ph type="body" idx="1"/>
          </p:nvPr>
        </p:nvSpPr>
        <p:spPr>
          <a:xfrm>
            <a:off x="4855633" y="446087"/>
            <a:ext cx="6252634" cy="5414965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hape 81"/>
          <p:cNvSpPr/>
          <p:nvPr>
            <p:ph type="body" sz="quarter" idx="13"/>
          </p:nvPr>
        </p:nvSpPr>
        <p:spPr>
          <a:xfrm>
            <a:off x="1073148" y="2260735"/>
            <a:ext cx="3547540" cy="3600317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xfrm>
            <a:off x="814727" y="727522"/>
            <a:ext cx="4852990" cy="1617165"/>
          </a:xfrm>
          <a:prstGeom prst="rect">
            <a:avLst/>
          </a:prstGeom>
        </p:spPr>
        <p:txBody>
          <a:bodyPr/>
          <a:lstStyle>
            <a:lvl1pPr>
              <a:defRPr b="0" sz="24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Shape 90"/>
          <p:cNvSpPr/>
          <p:nvPr>
            <p:ph type="pic" idx="13"/>
          </p:nvPr>
        </p:nvSpPr>
        <p:spPr>
          <a:xfrm>
            <a:off x="6098116" y="0"/>
            <a:ext cx="6093884" cy="6858000"/>
          </a:xfrm>
          <a:prstGeom prst="rect">
            <a:avLst/>
          </a:prstGeom>
          <a:ln w="9525">
            <a:solidFill>
              <a:srgbClr val="636363"/>
            </a:solidFill>
            <a:round/>
          </a:ln>
          <a:effectLst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Body Level One…"/>
          <p:cNvSpPr txBox="1"/>
          <p:nvPr>
            <p:ph type="body" sz="half" idx="1"/>
          </p:nvPr>
        </p:nvSpPr>
        <p:spPr>
          <a:xfrm>
            <a:off x="814727" y="2344684"/>
            <a:ext cx="4852990" cy="351636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 marL="671512" indent="-214312">
              <a:defRPr sz="1200"/>
            </a:lvl2pPr>
            <a:lvl3pPr marL="1110342" indent="-195942">
              <a:defRPr sz="1200"/>
            </a:lvl3pPr>
            <a:lvl4pPr marL="1600200" indent="-228600">
              <a:defRPr sz="1200"/>
            </a:lvl4pPr>
            <a:lvl5pPr marL="2057400" indent="-228600"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5609010" y="6080089"/>
            <a:ext cx="315834" cy="32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3177"/>
            <a:ext cx="12192001" cy="5203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0361"/>
                </a:lnTo>
                <a:lnTo>
                  <a:pt x="3536" y="20361"/>
                </a:lnTo>
                <a:lnTo>
                  <a:pt x="4211" y="21547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80"/>
                </a:lnTo>
                <a:lnTo>
                  <a:pt x="4369" y="21547"/>
                </a:lnTo>
                <a:lnTo>
                  <a:pt x="5044" y="20361"/>
                </a:lnTo>
                <a:lnTo>
                  <a:pt x="21600" y="2036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Century Gothic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809999" y="1449147"/>
            <a:ext cx="10572003" cy="29710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809999" y="5280847"/>
            <a:ext cx="10572003" cy="4349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424654" y="6080089"/>
            <a:ext cx="315834" cy="326401"/>
          </a:xfrm>
          <a:prstGeom prst="rect">
            <a:avLst/>
          </a:prstGeom>
          <a:ln w="12700">
            <a:miter lim="400000"/>
          </a:ln>
        </p:spPr>
        <p:txBody>
          <a:bodyPr wrap="none" lIns="10800" tIns="10800" rIns="10800" bIns="10800" anchor="b">
            <a:spAutoFit/>
          </a:bodyPr>
          <a:lstStyle>
            <a:lvl1pPr algn="r">
              <a:defRPr sz="2000">
                <a:solidFill>
                  <a:schemeClr val="accent1"/>
                </a:solidFill>
                <a:latin typeface="+mj-lt"/>
                <a:ea typeface="+mj-ea"/>
                <a:cs typeface="+mj-cs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5pPr>
      <a:lvl6pPr marL="25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6pPr>
      <a:lvl7pPr marL="29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7pPr>
      <a:lvl8pPr marL="33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8pPr>
      <a:lvl9pPr marL="37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2488" y="-8957"/>
            <a:ext cx="13096976" cy="687591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 txBox="1"/>
          <p:nvPr>
            <p:ph type="title"/>
          </p:nvPr>
        </p:nvSpPr>
        <p:spPr>
          <a:xfrm>
            <a:off x="5039100" y="306563"/>
            <a:ext cx="2366015" cy="856702"/>
          </a:xfrm>
          <a:prstGeom prst="rect">
            <a:avLst/>
          </a:prstGeom>
        </p:spPr>
        <p:txBody>
          <a:bodyPr/>
          <a:lstStyle>
            <a:lvl1pPr algn="ctr" defTabSz="416051">
              <a:defRPr sz="4900"/>
            </a:lvl1pPr>
          </a:lstStyle>
          <a:p>
            <a:pPr/>
            <a:r>
              <a:t>React 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2209800" y="5306286"/>
            <a:ext cx="7772400" cy="728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>
            <a:lvl1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Core concepts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developer tools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88809" y="2004286"/>
            <a:ext cx="11833526" cy="919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>
            <a:lvl1pPr algn="ctr" defTabSz="914400">
              <a:defRPr i="1" sz="24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React developers tools is the system that allows you inspect a React Virtual DOM including components hierarchy </a:t>
            </a:r>
          </a:p>
        </p:txBody>
      </p:sp>
      <p:pic>
        <p:nvPicPr>
          <p:cNvPr id="194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7401" y="3017507"/>
            <a:ext cx="10571999" cy="3461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dev tools</a:t>
            </a:r>
          </a:p>
        </p:txBody>
      </p:sp>
      <p:pic>
        <p:nvPicPr>
          <p:cNvPr id="197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9549" y="2280968"/>
            <a:ext cx="8192903" cy="43871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Reconciliation</a:t>
            </a:r>
          </a:p>
        </p:txBody>
      </p:sp>
      <p:sp>
        <p:nvSpPr>
          <p:cNvPr id="200" name="Shape 200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 2"/>
              <a:buNone/>
            </a:lvl1pPr>
          </a:lstStyle>
          <a:p>
            <a:pPr/>
            <a:r>
              <a:t>The process of updating your UI is much your application state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Accurate diff algorithm</a:t>
            </a:r>
          </a:p>
        </p:txBody>
      </p:sp>
      <p:sp>
        <p:nvSpPr>
          <p:cNvPr id="203" name="Shape 203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 2"/>
              <a:buNone/>
            </a:lvl1pPr>
          </a:lstStyle>
          <a:p>
            <a:pPr/>
            <a:r>
              <a:t>Accurate diff algorithm generates the minimum number of operations to transform one tree into another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Accurate diff algorithm</a:t>
            </a:r>
          </a:p>
        </p:txBody>
      </p:sp>
      <p:pic>
        <p:nvPicPr>
          <p:cNvPr id="206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5220" y="2483592"/>
            <a:ext cx="7361559" cy="4021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</a:t>
            </a:r>
          </a:p>
        </p:txBody>
      </p:sp>
      <p:sp>
        <p:nvSpPr>
          <p:cNvPr id="209" name="Shape 209"/>
          <p:cNvSpPr txBox="1"/>
          <p:nvPr>
            <p:ph type="body" idx="1"/>
          </p:nvPr>
        </p:nvSpPr>
        <p:spPr>
          <a:xfrm>
            <a:off x="818708" y="2222287"/>
            <a:ext cx="10778418" cy="363651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 typeface="Wingdings 2"/>
              <a:buNone/>
            </a:pPr>
            <a:r>
              <a:t>Instead of accurate diff algorithm react implements of heuristic algorithm with has complexity of </a:t>
            </a:r>
            <a:r>
              <a:rPr b="1"/>
              <a:t>O(n)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</a:t>
            </a:r>
          </a:p>
        </p:txBody>
      </p:sp>
      <p:sp>
        <p:nvSpPr>
          <p:cNvPr id="212" name="Shape 212"/>
          <p:cNvSpPr txBox="1"/>
          <p:nvPr>
            <p:ph type="body" sz="quarter" idx="1"/>
          </p:nvPr>
        </p:nvSpPr>
        <p:spPr>
          <a:xfrm>
            <a:off x="706791" y="2044487"/>
            <a:ext cx="10778418" cy="71665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 2"/>
              <a:buNone/>
            </a:lvl1pPr>
          </a:lstStyle>
          <a:p>
            <a:pPr/>
            <a:r>
              <a:t>React only tries reconcile tree level by level</a:t>
            </a:r>
          </a:p>
        </p:txBody>
      </p:sp>
      <p:pic>
        <p:nvPicPr>
          <p:cNvPr id="213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270" y="2672435"/>
            <a:ext cx="7019460" cy="3916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</a:t>
            </a:r>
          </a:p>
        </p:txBody>
      </p:sp>
      <p:sp>
        <p:nvSpPr>
          <p:cNvPr id="216" name="Shape 216"/>
          <p:cNvSpPr txBox="1"/>
          <p:nvPr>
            <p:ph type="body" sz="quarter" idx="1"/>
          </p:nvPr>
        </p:nvSpPr>
        <p:spPr>
          <a:xfrm>
            <a:off x="706791" y="1904787"/>
            <a:ext cx="10778418" cy="71665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 2"/>
              <a:buNone/>
            </a:lvl1pPr>
          </a:lstStyle>
          <a:p>
            <a:pPr/>
            <a:r>
              <a:t>Two elements of different types will produce different trees</a:t>
            </a:r>
          </a:p>
        </p:txBody>
      </p:sp>
      <p:pic>
        <p:nvPicPr>
          <p:cNvPr id="217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2235" y="2746076"/>
            <a:ext cx="7907530" cy="3701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 </a:t>
            </a:r>
          </a:p>
        </p:txBody>
      </p:sp>
      <p:sp>
        <p:nvSpPr>
          <p:cNvPr id="220" name="Shape 220"/>
          <p:cNvSpPr txBox="1"/>
          <p:nvPr>
            <p:ph type="body" sz="quarter" idx="1"/>
          </p:nvPr>
        </p:nvSpPr>
        <p:spPr>
          <a:xfrm>
            <a:off x="706791" y="1904787"/>
            <a:ext cx="10778418" cy="71665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 2"/>
              <a:buNone/>
            </a:lvl1pPr>
          </a:lstStyle>
          <a:p>
            <a:pPr/>
            <a:r>
              <a:t>Reconciliation can drastically change the behaviour and performance of react application</a:t>
            </a:r>
          </a:p>
        </p:txBody>
      </p:sp>
      <p:pic>
        <p:nvPicPr>
          <p:cNvPr id="221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5432" y="2585200"/>
            <a:ext cx="8506668" cy="4053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</a:t>
            </a:r>
          </a:p>
        </p:txBody>
      </p:sp>
      <p:pic>
        <p:nvPicPr>
          <p:cNvPr id="224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39" y="2636162"/>
            <a:ext cx="11907521" cy="3419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67" name="Shape 167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/>
          <a:p>
            <a:pPr/>
            <a:r>
              <a:t>React terminology</a:t>
            </a:r>
          </a:p>
          <a:p>
            <a:pPr/>
            <a:r>
              <a:t>Virtual DOM</a:t>
            </a:r>
          </a:p>
          <a:p>
            <a:pPr/>
            <a:r>
              <a:t>Reconciliation</a:t>
            </a:r>
          </a:p>
          <a:p>
            <a:pPr/>
            <a:r>
              <a:t>Optimising performance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algorithm,</a:t>
            </a:r>
          </a:p>
        </p:txBody>
      </p:sp>
      <p:pic>
        <p:nvPicPr>
          <p:cNvPr id="227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9757" y="2302637"/>
            <a:ext cx="7272487" cy="4339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 </a:t>
            </a:r>
          </a:p>
        </p:txBody>
      </p:sp>
      <p:sp>
        <p:nvSpPr>
          <p:cNvPr id="230" name="Shape 230"/>
          <p:cNvSpPr txBox="1"/>
          <p:nvPr>
            <p:ph type="body" sz="quarter" idx="1"/>
          </p:nvPr>
        </p:nvSpPr>
        <p:spPr>
          <a:xfrm>
            <a:off x="706791" y="1904787"/>
            <a:ext cx="10778418" cy="71665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 2"/>
              <a:buNone/>
            </a:lvl1pPr>
          </a:lstStyle>
          <a:p>
            <a:pPr/>
            <a:r>
              <a:t>If explicit key is not provided react uses element position</a:t>
            </a:r>
          </a:p>
        </p:txBody>
      </p:sp>
      <p:pic>
        <p:nvPicPr>
          <p:cNvPr id="231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108589"/>
            <a:ext cx="12192000" cy="2677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 </a:t>
            </a:r>
          </a:p>
        </p:txBody>
      </p:sp>
      <p:sp>
        <p:nvSpPr>
          <p:cNvPr id="234" name="Shape 234"/>
          <p:cNvSpPr txBox="1"/>
          <p:nvPr>
            <p:ph type="body" sz="quarter" idx="1"/>
          </p:nvPr>
        </p:nvSpPr>
        <p:spPr>
          <a:xfrm>
            <a:off x="706791" y="1904787"/>
            <a:ext cx="10778418" cy="71665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 2"/>
              <a:buNone/>
            </a:lvl1pPr>
          </a:lstStyle>
          <a:p>
            <a:pPr/>
            <a:r>
              <a:t>Inserting element in the begin has worse performance</a:t>
            </a:r>
          </a:p>
        </p:txBody>
      </p:sp>
      <p:pic>
        <p:nvPicPr>
          <p:cNvPr id="235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86316"/>
            <a:ext cx="12192000" cy="2685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 </a:t>
            </a:r>
          </a:p>
        </p:txBody>
      </p:sp>
      <p:pic>
        <p:nvPicPr>
          <p:cNvPr id="238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1728" y="2331211"/>
            <a:ext cx="9108543" cy="4240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Avoid reconciliation</a:t>
            </a:r>
          </a:p>
        </p:txBody>
      </p:sp>
      <p:sp>
        <p:nvSpPr>
          <p:cNvPr id="241" name="Shape 241"/>
          <p:cNvSpPr txBox="1"/>
          <p:nvPr>
            <p:ph type="body" idx="1"/>
          </p:nvPr>
        </p:nvSpPr>
        <p:spPr>
          <a:xfrm>
            <a:off x="818708" y="2222287"/>
            <a:ext cx="10778418" cy="363651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 2"/>
              <a:buNone/>
            </a:lvl1pPr>
          </a:lstStyle>
          <a:p>
            <a:pPr/>
            <a:r>
              <a:t>If are you sure that’s component doesn’t need to update - you can tell React nothing to do with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Should component update</a:t>
            </a:r>
          </a:p>
        </p:txBody>
      </p:sp>
      <p:pic>
        <p:nvPicPr>
          <p:cNvPr id="244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2369" y="2255431"/>
            <a:ext cx="10727261" cy="4395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  <p:pic>
        <p:nvPicPr>
          <p:cNvPr id="247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3430" y="2257968"/>
            <a:ext cx="8147071" cy="4449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element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88809" y="2004286"/>
            <a:ext cx="11833526" cy="728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>
            <a:lvl1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React element is an immutable object description</a:t>
            </a:r>
          </a:p>
        </p:txBody>
      </p:sp>
      <p:pic>
        <p:nvPicPr>
          <p:cNvPr id="171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5375" y="2783196"/>
            <a:ext cx="7601249" cy="37742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component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88809" y="2004286"/>
            <a:ext cx="11833526" cy="728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>
            <a:lvl1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React components encapsulate react elements</a:t>
            </a:r>
          </a:p>
        </p:txBody>
      </p:sp>
      <p:pic>
        <p:nvPicPr>
          <p:cNvPr id="175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738" y="2731822"/>
            <a:ext cx="8651666" cy="40368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element from component</a:t>
            </a:r>
          </a:p>
        </p:txBody>
      </p:sp>
      <p:pic>
        <p:nvPicPr>
          <p:cNvPr id="178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3429" y="2526300"/>
            <a:ext cx="8685141" cy="4178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Component instance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88809" y="2004287"/>
            <a:ext cx="11833526" cy="4551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An instance is what you refer to this in the component class you write</a:t>
            </a:r>
          </a:p>
          <a:p>
            <a:pPr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</a:p>
          <a:p>
            <a:pPr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It is useful to storing local state and reacting to lifecycle events</a:t>
            </a:r>
          </a:p>
          <a:p>
            <a:pPr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</a:p>
          <a:p>
            <a:pPr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Only components declared as classes have instances, and you never create them directly. React did this.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Virtual DOM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179237" y="2690086"/>
            <a:ext cx="11833526" cy="2913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Virtual DOM is a JavaScript representation of the DOM</a:t>
            </a:r>
          </a:p>
          <a:p>
            <a:pPr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</a:p>
          <a:p>
            <a: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React element is main building block of Virtual DOM</a:t>
            </a:r>
          </a:p>
          <a:p>
            <a: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</a:p>
          <a:p>
            <a: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Component instance is also the part of virtual DOM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Comment list component</a:t>
            </a:r>
          </a:p>
        </p:txBody>
      </p:sp>
      <p:pic>
        <p:nvPicPr>
          <p:cNvPr id="187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252" y="2328821"/>
            <a:ext cx="7781497" cy="4258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Rebuild the whole virtual DOM</a:t>
            </a:r>
          </a:p>
        </p:txBody>
      </p:sp>
      <p:pic>
        <p:nvPicPr>
          <p:cNvPr id="190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3597" y="2410492"/>
            <a:ext cx="8140881" cy="4160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Quotable">
  <a:themeElements>
    <a:clrScheme name="Quotable">
      <a:dk1>
        <a:srgbClr val="000000"/>
      </a:dk1>
      <a:lt1>
        <a:srgbClr val="212121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Quotable">
  <a:themeElements>
    <a:clrScheme name="Quotab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